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5" r:id="rId9"/>
    <p:sldId id="263" r:id="rId10"/>
    <p:sldId id="273" r:id="rId11"/>
    <p:sldId id="264" r:id="rId12"/>
    <p:sldId id="266" r:id="rId13"/>
    <p:sldId id="267" r:id="rId14"/>
    <p:sldId id="268" r:id="rId15"/>
    <p:sldId id="269" r:id="rId16"/>
    <p:sldId id="270" r:id="rId17"/>
    <p:sldId id="271" r:id="rId18"/>
    <p:sldId id="272" r:id="rId19"/>
    <p:sldId id="274"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1" autoAdjust="0"/>
    <p:restoredTop sz="71581" autoAdjust="0"/>
  </p:normalViewPr>
  <p:slideViewPr>
    <p:cSldViewPr>
      <p:cViewPr varScale="1">
        <p:scale>
          <a:sx n="52" d="100"/>
          <a:sy n="52" d="100"/>
        </p:scale>
        <p:origin x="-19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4C599683-9A0C-4201-8402-DAC141296A33}" type="slidenum">
              <a:rPr lang="en-US" smtClean="0"/>
              <a:t>‹#›</a:t>
            </a:fld>
            <a:endParaRPr lang="en-US"/>
          </a:p>
        </p:txBody>
      </p:sp>
    </p:spTree>
    <p:extLst>
      <p:ext uri="{BB962C8B-B14F-4D97-AF65-F5344CB8AC3E}">
        <p14:creationId xmlns:p14="http://schemas.microsoft.com/office/powerpoint/2010/main" val="2139031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0D9C9EEF-AB0B-4DB1-B682-F5B8801A7390}" type="slidenum">
              <a:rPr lang="en-US" smtClean="0"/>
              <a:t>‹#›</a:t>
            </a:fld>
            <a:endParaRPr lang="en-US"/>
          </a:p>
        </p:txBody>
      </p:sp>
    </p:spTree>
    <p:extLst>
      <p:ext uri="{BB962C8B-B14F-4D97-AF65-F5344CB8AC3E}">
        <p14:creationId xmlns:p14="http://schemas.microsoft.com/office/powerpoint/2010/main" val="16667715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solidFill>
                  <a:schemeClr val="bg1"/>
                </a:solidFill>
              </a:rPr>
              <a:t>Adverse effects of ephedra consumption may include severe skin reactions, irritability, nervousness, dizziness, trembling, headache, insomnia, profuse perspiration, dehydration, itchy scalp and skin, vomiting, and hyperthermia. More serious potential side effects include irregular heartbeat, seizures, heart attack, stroke, and death.  Used toward making meth.</a:t>
            </a:r>
            <a:r>
              <a:rPr lang="en-US" u="none" baseline="0" dirty="0" smtClean="0">
                <a:solidFill>
                  <a:schemeClr val="bg1"/>
                </a:solidFill>
              </a:rPr>
              <a:t> Also</a:t>
            </a:r>
            <a:r>
              <a:rPr lang="en-US" u="none" dirty="0" smtClean="0">
                <a:solidFill>
                  <a:schemeClr val="bg1"/>
                </a:solidFill>
              </a:rPr>
              <a:t> banned</a:t>
            </a:r>
            <a:r>
              <a:rPr lang="en-US" u="none" baseline="0" dirty="0" smtClean="0">
                <a:solidFill>
                  <a:schemeClr val="bg1"/>
                </a:solidFill>
              </a:rPr>
              <a:t> as a performance enhancing drug in sports.</a:t>
            </a:r>
          </a:p>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u="sng" dirty="0" smtClean="0"/>
              <a:t>In the Workplace</a:t>
            </a:r>
          </a:p>
          <a:p>
            <a:pPr lvl="2"/>
            <a:r>
              <a:rPr lang="en-US" sz="2200" dirty="0" smtClean="0"/>
              <a:t>Employees needs: flextime, telecommuting, family leave, on-site childcare, health care benefits, paid time off</a:t>
            </a:r>
          </a:p>
          <a:p>
            <a:pPr lvl="1"/>
            <a:r>
              <a:rPr lang="en-US" sz="2400" u="sng" dirty="0" smtClean="0"/>
              <a:t>In the Marketplace</a:t>
            </a:r>
          </a:p>
          <a:p>
            <a:pPr lvl="2"/>
            <a:r>
              <a:rPr lang="en-US" sz="2200" dirty="0" smtClean="0"/>
              <a:t>Information reporting, employing self-censorship (avoiding controversy and keeping appropriateness)</a:t>
            </a:r>
          </a:p>
          <a:p>
            <a:pPr lvl="2"/>
            <a:r>
              <a:rPr lang="en-US" sz="2200" dirty="0" smtClean="0"/>
              <a:t>Responding to consumer concerns (obesity)</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0D9C9EEF-AB0B-4DB1-B682-F5B8801A7390}" type="slidenum">
              <a:rPr lang="en-US" smtClean="0"/>
              <a:t>19</a:t>
            </a:fld>
            <a:endParaRPr lang="en-US"/>
          </a:p>
        </p:txBody>
      </p:sp>
    </p:spTree>
    <p:extLst>
      <p:ext uri="{BB962C8B-B14F-4D97-AF65-F5344CB8AC3E}">
        <p14:creationId xmlns:p14="http://schemas.microsoft.com/office/powerpoint/2010/main" val="302327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solidFill>
                  <a:schemeClr val="bg1"/>
                </a:solidFill>
              </a:rPr>
              <a:t>http://www.lovelandmagazine.com/2007/06/thomas-the-tank.html</a:t>
            </a:r>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solidFill>
                  <a:schemeClr val="bg1"/>
                </a:solidFill>
              </a:rPr>
              <a:t>Defining Social Responsibility - </a:t>
            </a:r>
            <a:r>
              <a:rPr lang="en-US" u="none" dirty="0" err="1" smtClean="0">
                <a:solidFill>
                  <a:schemeClr val="bg1"/>
                </a:solidFill>
              </a:rPr>
              <a:t>Investopedia</a:t>
            </a:r>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chemeClr val="bg1"/>
              </a:solidFill>
            </a:endParaRPr>
          </a:p>
        </p:txBody>
      </p:sp>
      <p:sp>
        <p:nvSpPr>
          <p:cNvPr id="4" name="Slide Number Placeholder 3"/>
          <p:cNvSpPr>
            <a:spLocks noGrp="1"/>
          </p:cNvSpPr>
          <p:nvPr>
            <p:ph type="sldNum" sz="quarter" idx="10"/>
          </p:nvPr>
        </p:nvSpPr>
        <p:spPr/>
        <p:txBody>
          <a:bodyPr/>
          <a:lstStyle/>
          <a:p>
            <a:fld id="{0D9C9EEF-AB0B-4DB1-B682-F5B8801A7390}"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560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D1A3A0FA-C80D-4F95-B371-5E4284CAEB6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3A0FA-C80D-4F95-B371-5E4284CAEB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3A0FA-C80D-4F95-B371-5E4284CAEB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3A0FA-C80D-4F95-B371-5E4284CAEB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3A0FA-C80D-4F95-B371-5E4284CAEB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3A0FA-C80D-4F95-B371-5E4284CAEB64}"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3A0FA-C80D-4F95-B371-5E4284CAEB64}"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3A0FA-C80D-4F95-B371-5E4284CAEB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3A0FA-C80D-4F95-B371-5E4284CAEB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3A0FA-C80D-4F95-B371-5E4284CAEB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D1A3A0FA-C80D-4F95-B371-5E4284CAEB64}"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a.org/Pages/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bbb.org/"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vu0rXFhsM8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ovelandmagazine.com/2007/06/thomas-the-tank.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Government and Laws</a:t>
            </a:r>
            <a:endParaRPr lang="en-US" sz="8000" dirty="0"/>
          </a:p>
        </p:txBody>
      </p:sp>
      <p:sp>
        <p:nvSpPr>
          <p:cNvPr id="3" name="Subtitle 2"/>
          <p:cNvSpPr>
            <a:spLocks noGrp="1"/>
          </p:cNvSpPr>
          <p:nvPr>
            <p:ph type="subTitle" idx="1"/>
          </p:nvPr>
        </p:nvSpPr>
        <p:spPr/>
        <p:txBody>
          <a:bodyPr>
            <a:normAutofit/>
          </a:bodyPr>
          <a:lstStyle/>
          <a:p>
            <a:pPr algn="r"/>
            <a:r>
              <a:rPr lang="en-US" sz="2800" dirty="0" smtClean="0"/>
              <a:t>Chapter 6</a:t>
            </a:r>
            <a:endParaRPr lang="en-US" sz="2800"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1"/>
          </p:nvPr>
        </p:nvSpPr>
        <p:spPr/>
        <p:txBody>
          <a:bodyPr/>
          <a:lstStyle/>
          <a:p>
            <a:fld id="{D1A3A0FA-C80D-4F95-B371-5E4284CAEB64}" type="slidenum">
              <a:rPr lang="en-US" smtClean="0"/>
              <a:t>1</a:t>
            </a:fld>
            <a:endParaRPr lang="en-US"/>
          </a:p>
        </p:txBody>
      </p:sp>
    </p:spTree>
    <p:extLst>
      <p:ext uri="{BB962C8B-B14F-4D97-AF65-F5344CB8AC3E}">
        <p14:creationId xmlns:p14="http://schemas.microsoft.com/office/powerpoint/2010/main" val="868924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lstStyle/>
          <a:p>
            <a:endParaRPr lang="en-US"/>
          </a:p>
        </p:txBody>
      </p:sp>
      <p:sp>
        <p:nvSpPr>
          <p:cNvPr id="3" name="Content Placeholder 2"/>
          <p:cNvSpPr>
            <a:spLocks noGrp="1"/>
          </p:cNvSpPr>
          <p:nvPr>
            <p:ph idx="1"/>
          </p:nvPr>
        </p:nvSpPr>
        <p:spPr>
          <a:xfrm>
            <a:off x="914400" y="1447800"/>
            <a:ext cx="7315200" cy="3539527"/>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2411"/>
            <a:ext cx="8153400" cy="611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10</a:t>
            </a:fld>
            <a:endParaRPr lang="en-US"/>
          </a:p>
        </p:txBody>
      </p:sp>
    </p:spTree>
    <p:extLst>
      <p:ext uri="{BB962C8B-B14F-4D97-AF65-F5344CB8AC3E}">
        <p14:creationId xmlns:p14="http://schemas.microsoft.com/office/powerpoint/2010/main" val="3528922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20000" cy="1154097"/>
          </a:xfrm>
        </p:spPr>
        <p:txBody>
          <a:bodyPr>
            <a:normAutofit/>
          </a:bodyPr>
          <a:lstStyle/>
          <a:p>
            <a:r>
              <a:rPr lang="en-US" dirty="0" smtClean="0"/>
              <a:t>Social Responsibility</a:t>
            </a:r>
            <a:endParaRPr lang="en-US" dirty="0"/>
          </a:p>
        </p:txBody>
      </p:sp>
      <p:sp>
        <p:nvSpPr>
          <p:cNvPr id="3" name="Content Placeholder 2"/>
          <p:cNvSpPr>
            <a:spLocks noGrp="1"/>
          </p:cNvSpPr>
          <p:nvPr>
            <p:ph idx="1"/>
          </p:nvPr>
        </p:nvSpPr>
        <p:spPr>
          <a:xfrm>
            <a:off x="304801" y="1981200"/>
            <a:ext cx="5638799" cy="4876800"/>
          </a:xfrm>
        </p:spPr>
        <p:txBody>
          <a:bodyPr>
            <a:normAutofit/>
          </a:bodyPr>
          <a:lstStyle/>
          <a:p>
            <a:r>
              <a:rPr lang="en-US" sz="3200" dirty="0" smtClean="0"/>
              <a:t>Social Responsibility</a:t>
            </a:r>
          </a:p>
          <a:p>
            <a:pPr lvl="1"/>
            <a:r>
              <a:rPr lang="en-US" sz="2400" dirty="0"/>
              <a:t>The idea that companies should embrace its social responsibilities and not be solely focused on maximizing profits. Social responsibility entails developing businesses with a positive relationship to the society which they operate </a:t>
            </a:r>
            <a:r>
              <a:rPr lang="en-US" sz="2400" dirty="0" smtClean="0"/>
              <a:t>in </a:t>
            </a:r>
          </a:p>
        </p:txBody>
      </p:sp>
      <p:pic>
        <p:nvPicPr>
          <p:cNvPr id="7171" name="Picture 3" descr="C:\Users\Keirsten\AppData\Local\Microsoft\Windows\Temporary Internet Files\Content.IE5\LA4O924A\MC900054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8424" y="2362200"/>
            <a:ext cx="3048000" cy="337845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11</a:t>
            </a:fld>
            <a:endParaRPr lang="en-US"/>
          </a:p>
        </p:txBody>
      </p:sp>
    </p:spTree>
    <p:extLst>
      <p:ext uri="{BB962C8B-B14F-4D97-AF65-F5344CB8AC3E}">
        <p14:creationId xmlns:p14="http://schemas.microsoft.com/office/powerpoint/2010/main" val="27457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1154097"/>
          </a:xfrm>
        </p:spPr>
        <p:txBody>
          <a:bodyPr>
            <a:normAutofit/>
          </a:bodyPr>
          <a:lstStyle/>
          <a:p>
            <a:r>
              <a:rPr lang="en-US" dirty="0" smtClean="0"/>
              <a:t>Social Responsibility</a:t>
            </a:r>
            <a:endParaRPr lang="en-US" dirty="0"/>
          </a:p>
        </p:txBody>
      </p:sp>
      <p:sp>
        <p:nvSpPr>
          <p:cNvPr id="3" name="Content Placeholder 2"/>
          <p:cNvSpPr>
            <a:spLocks noGrp="1"/>
          </p:cNvSpPr>
          <p:nvPr>
            <p:ph sz="quarter" idx="13"/>
          </p:nvPr>
        </p:nvSpPr>
        <p:spPr>
          <a:xfrm>
            <a:off x="304800" y="1524000"/>
            <a:ext cx="4175760" cy="5181600"/>
          </a:xfrm>
        </p:spPr>
        <p:txBody>
          <a:bodyPr>
            <a:normAutofit lnSpcReduction="10000"/>
          </a:bodyPr>
          <a:lstStyle/>
          <a:p>
            <a:r>
              <a:rPr lang="en-US" sz="3200" dirty="0" smtClean="0"/>
              <a:t>Social Responsibility</a:t>
            </a:r>
          </a:p>
          <a:p>
            <a:pPr lvl="1"/>
            <a:r>
              <a:rPr lang="en-US" sz="2400" u="sng" dirty="0" smtClean="0"/>
              <a:t>In the Workplace</a:t>
            </a:r>
          </a:p>
          <a:p>
            <a:pPr lvl="2"/>
            <a:r>
              <a:rPr lang="en-US" sz="2200" dirty="0" smtClean="0"/>
              <a:t>Employees needs: flextime, telecommuting, family leave, on-site childcare, health care benefits, paid time off</a:t>
            </a:r>
          </a:p>
          <a:p>
            <a:pPr lvl="1"/>
            <a:r>
              <a:rPr lang="en-US" sz="2400" u="sng" dirty="0" smtClean="0"/>
              <a:t>In the Marketplace</a:t>
            </a:r>
          </a:p>
          <a:p>
            <a:pPr lvl="2"/>
            <a:r>
              <a:rPr lang="en-US" sz="2200" dirty="0" smtClean="0"/>
              <a:t>Information reporting, employing self-censorship (avoiding controversy and keeping appropriateness)</a:t>
            </a:r>
          </a:p>
          <a:p>
            <a:pPr lvl="2"/>
            <a:r>
              <a:rPr lang="en-US" sz="2200" dirty="0" smtClean="0"/>
              <a:t>Responding to consumer concerns (obesity)</a:t>
            </a:r>
          </a:p>
        </p:txBody>
      </p:sp>
      <p:sp>
        <p:nvSpPr>
          <p:cNvPr id="4" name="Content Placeholder 3"/>
          <p:cNvSpPr>
            <a:spLocks noGrp="1"/>
          </p:cNvSpPr>
          <p:nvPr>
            <p:ph sz="quarter" idx="14"/>
          </p:nvPr>
        </p:nvSpPr>
        <p:spPr>
          <a:xfrm>
            <a:off x="4681728" y="1981200"/>
            <a:ext cx="4157472" cy="4724400"/>
          </a:xfrm>
        </p:spPr>
        <p:txBody>
          <a:bodyPr>
            <a:normAutofit fontScale="92500" lnSpcReduction="20000"/>
          </a:bodyPr>
          <a:lstStyle/>
          <a:p>
            <a:pPr lvl="1"/>
            <a:r>
              <a:rPr lang="en-US" sz="2600" u="sng" dirty="0"/>
              <a:t>In the </a:t>
            </a:r>
            <a:r>
              <a:rPr lang="en-US" sz="2600" u="sng" dirty="0" smtClean="0"/>
              <a:t>Community</a:t>
            </a:r>
            <a:endParaRPr lang="en-US" sz="2600" u="sng" dirty="0"/>
          </a:p>
          <a:p>
            <a:pPr lvl="2"/>
            <a:r>
              <a:rPr lang="en-US" sz="2400" dirty="0"/>
              <a:t>Support community efforts (funds, food drive, Toys for Tots)</a:t>
            </a:r>
          </a:p>
          <a:p>
            <a:pPr lvl="2"/>
            <a:r>
              <a:rPr lang="en-US" sz="2400" dirty="0"/>
              <a:t>Donate proceeds </a:t>
            </a:r>
          </a:p>
          <a:p>
            <a:pPr lvl="2"/>
            <a:r>
              <a:rPr lang="en-US" sz="2400" dirty="0"/>
              <a:t>Leaders in eco-efficiency, innovation</a:t>
            </a:r>
          </a:p>
          <a:p>
            <a:pPr lvl="1"/>
            <a:r>
              <a:rPr lang="en-US" sz="2600" u="sng" dirty="0"/>
              <a:t>In the </a:t>
            </a:r>
            <a:r>
              <a:rPr lang="en-US" sz="2600" u="sng" dirty="0" smtClean="0"/>
              <a:t>Environment</a:t>
            </a:r>
            <a:endParaRPr lang="en-US" sz="2600" u="sng" dirty="0"/>
          </a:p>
          <a:p>
            <a:pPr lvl="2"/>
            <a:r>
              <a:rPr lang="en-US" sz="2400" dirty="0"/>
              <a:t>Cleaner fuel</a:t>
            </a:r>
          </a:p>
          <a:p>
            <a:pPr lvl="2"/>
            <a:r>
              <a:rPr lang="en-US" sz="2400" dirty="0"/>
              <a:t>Green Marketing: companies make an effort to produce and promote environmentally safe products</a:t>
            </a:r>
          </a:p>
          <a:p>
            <a:endParaRPr lang="en-US" dirty="0"/>
          </a:p>
        </p:txBody>
      </p:sp>
      <p:sp>
        <p:nvSpPr>
          <p:cNvPr id="5" name="Date Placeholder 4"/>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D1A3A0FA-C80D-4F95-B371-5E4284CAEB64}" type="slidenum">
              <a:rPr lang="en-US" smtClean="0"/>
              <a:t>12</a:t>
            </a:fld>
            <a:endParaRPr lang="en-US"/>
          </a:p>
        </p:txBody>
      </p:sp>
    </p:spTree>
    <p:extLst>
      <p:ext uri="{BB962C8B-B14F-4D97-AF65-F5344CB8AC3E}">
        <p14:creationId xmlns:p14="http://schemas.microsoft.com/office/powerpoint/2010/main" val="19654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1000"/>
                                        <p:tgtEl>
                                          <p:spTgt spid="4">
                                            <p:txEl>
                                              <p:pRg st="4" end="4"/>
                                            </p:txEl>
                                          </p:spTgt>
                                        </p:tgtEl>
                                      </p:cBhvr>
                                    </p:animEffect>
                                    <p:anim calcmode="lin" valueType="num">
                                      <p:cBhvr>
                                        <p:cTn id="4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20000" cy="1154097"/>
          </a:xfrm>
        </p:spPr>
        <p:txBody>
          <a:bodyPr>
            <a:normAutofit/>
          </a:bodyPr>
          <a:lstStyle/>
          <a:p>
            <a:r>
              <a:rPr lang="en-US" dirty="0" smtClean="0"/>
              <a:t>Business Ethics</a:t>
            </a:r>
            <a:endParaRPr lang="en-US" dirty="0"/>
          </a:p>
        </p:txBody>
      </p:sp>
      <p:sp>
        <p:nvSpPr>
          <p:cNvPr id="3" name="Content Placeholder 2"/>
          <p:cNvSpPr>
            <a:spLocks noGrp="1"/>
          </p:cNvSpPr>
          <p:nvPr>
            <p:ph idx="1"/>
          </p:nvPr>
        </p:nvSpPr>
        <p:spPr>
          <a:xfrm>
            <a:off x="304801" y="1981200"/>
            <a:ext cx="5638799" cy="4876800"/>
          </a:xfrm>
        </p:spPr>
        <p:txBody>
          <a:bodyPr>
            <a:normAutofit lnSpcReduction="10000"/>
          </a:bodyPr>
          <a:lstStyle/>
          <a:p>
            <a:r>
              <a:rPr lang="en-US" sz="3200" dirty="0" smtClean="0"/>
              <a:t>A major aspect of social responsibility</a:t>
            </a:r>
          </a:p>
          <a:p>
            <a:r>
              <a:rPr lang="en-US" sz="3200" dirty="0"/>
              <a:t> </a:t>
            </a:r>
            <a:r>
              <a:rPr lang="en-US" sz="3200" dirty="0" smtClean="0"/>
              <a:t>Ethics</a:t>
            </a:r>
          </a:p>
          <a:p>
            <a:pPr lvl="1"/>
            <a:r>
              <a:rPr lang="en-US" sz="3000" dirty="0" smtClean="0"/>
              <a:t>Guidelines for good behavior</a:t>
            </a:r>
          </a:p>
          <a:p>
            <a:pPr lvl="2"/>
            <a:r>
              <a:rPr lang="en-US" sz="2800" dirty="0" smtClean="0"/>
              <a:t>Based on knowing the difference between right and wrong AND doing what is right</a:t>
            </a:r>
          </a:p>
          <a:p>
            <a:pPr lvl="2"/>
            <a:r>
              <a:rPr lang="en-US" sz="2800" dirty="0" smtClean="0"/>
              <a:t>Takes into account the well-being of everyone</a:t>
            </a:r>
          </a:p>
        </p:txBody>
      </p:sp>
      <p:pic>
        <p:nvPicPr>
          <p:cNvPr id="8194" name="Picture 2" descr="C:\Users\Keirsten\AppData\Local\Microsoft\Windows\Temporary Internet Files\Content.IE5\5YABCKUG\MP9004483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2200"/>
            <a:ext cx="2420857"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13</a:t>
            </a:fld>
            <a:endParaRPr lang="en-US"/>
          </a:p>
        </p:txBody>
      </p:sp>
    </p:spTree>
    <p:extLst>
      <p:ext uri="{BB962C8B-B14F-4D97-AF65-F5344CB8AC3E}">
        <p14:creationId xmlns:p14="http://schemas.microsoft.com/office/powerpoint/2010/main" val="2865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1000"/>
                                        <p:tgtEl>
                                          <p:spTgt spid="8194"/>
                                        </p:tgtEl>
                                      </p:cBhvr>
                                    </p:animEffect>
                                    <p:anim calcmode="lin" valueType="num">
                                      <p:cBhvr>
                                        <p:cTn id="14" dur="1000" fill="hold"/>
                                        <p:tgtEl>
                                          <p:spTgt spid="8194"/>
                                        </p:tgtEl>
                                        <p:attrNameLst>
                                          <p:attrName>ppt_x</p:attrName>
                                        </p:attrNameLst>
                                      </p:cBhvr>
                                      <p:tavLst>
                                        <p:tav tm="0">
                                          <p:val>
                                            <p:strVal val="#ppt_x"/>
                                          </p:val>
                                        </p:tav>
                                        <p:tav tm="100000">
                                          <p:val>
                                            <p:strVal val="#ppt_x"/>
                                          </p:val>
                                        </p:tav>
                                      </p:tavLst>
                                    </p:anim>
                                    <p:anim calcmode="lin" valueType="num">
                                      <p:cBhvr>
                                        <p:cTn id="15" dur="1000" fill="hold"/>
                                        <p:tgtEl>
                                          <p:spTgt spid="819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1154097"/>
          </a:xfrm>
        </p:spPr>
        <p:txBody>
          <a:bodyPr>
            <a:normAutofit/>
          </a:bodyPr>
          <a:lstStyle/>
          <a:p>
            <a:r>
              <a:rPr lang="en-US" dirty="0" smtClean="0"/>
              <a:t>Ethics in Consumerism</a:t>
            </a:r>
            <a:endParaRPr lang="en-US" dirty="0"/>
          </a:p>
        </p:txBody>
      </p:sp>
      <p:sp>
        <p:nvSpPr>
          <p:cNvPr id="3" name="Content Placeholder 2"/>
          <p:cNvSpPr>
            <a:spLocks noGrp="1"/>
          </p:cNvSpPr>
          <p:nvPr>
            <p:ph sz="quarter" idx="13"/>
          </p:nvPr>
        </p:nvSpPr>
        <p:spPr>
          <a:xfrm>
            <a:off x="228600" y="1676400"/>
            <a:ext cx="4038600" cy="4660392"/>
          </a:xfrm>
        </p:spPr>
        <p:txBody>
          <a:bodyPr>
            <a:normAutofit/>
          </a:bodyPr>
          <a:lstStyle/>
          <a:p>
            <a:r>
              <a:rPr lang="en-US" sz="2800" dirty="0" smtClean="0"/>
              <a:t>Consumerism</a:t>
            </a:r>
          </a:p>
          <a:p>
            <a:pPr lvl="1"/>
            <a:r>
              <a:rPr lang="en-US" sz="2400" dirty="0" smtClean="0"/>
              <a:t>The societal effort to protect consumer rights by putting legal, moral, and economic pressure on business</a:t>
            </a:r>
          </a:p>
          <a:p>
            <a:pPr lvl="2"/>
            <a:r>
              <a:rPr lang="en-US" sz="2200" dirty="0" smtClean="0"/>
              <a:t>Shared effort by </a:t>
            </a:r>
            <a:r>
              <a:rPr lang="en-US" sz="2200" u="sng" dirty="0" smtClean="0"/>
              <a:t>everyone</a:t>
            </a:r>
          </a:p>
        </p:txBody>
      </p:sp>
      <p:sp>
        <p:nvSpPr>
          <p:cNvPr id="4" name="Content Placeholder 3"/>
          <p:cNvSpPr>
            <a:spLocks noGrp="1"/>
          </p:cNvSpPr>
          <p:nvPr>
            <p:ph sz="quarter" idx="14"/>
          </p:nvPr>
        </p:nvSpPr>
        <p:spPr>
          <a:xfrm>
            <a:off x="4495800" y="1676400"/>
            <a:ext cx="4495800" cy="4953000"/>
          </a:xfrm>
        </p:spPr>
        <p:txBody>
          <a:bodyPr>
            <a:normAutofit fontScale="85000" lnSpcReduction="20000"/>
          </a:bodyPr>
          <a:lstStyle/>
          <a:p>
            <a:r>
              <a:rPr lang="en-US" sz="3300" dirty="0" smtClean="0"/>
              <a:t>Consumers have 4 basic rights:</a:t>
            </a:r>
          </a:p>
          <a:p>
            <a:pPr marL="560070" indent="-514350">
              <a:buFont typeface="+mj-lt"/>
              <a:buAutoNum type="arabicPeriod"/>
            </a:pPr>
            <a:r>
              <a:rPr lang="en-US" sz="2800" dirty="0" smtClean="0"/>
              <a:t>To be informed and protected against fraud, deceit, and misleading statements</a:t>
            </a:r>
          </a:p>
          <a:p>
            <a:pPr marL="560070" indent="-514350">
              <a:buFont typeface="+mj-lt"/>
              <a:buAutoNum type="arabicPeriod"/>
            </a:pPr>
            <a:r>
              <a:rPr lang="en-US" sz="2800" dirty="0" smtClean="0"/>
              <a:t>To be protected from unsafe products</a:t>
            </a:r>
          </a:p>
          <a:p>
            <a:pPr marL="560070" indent="-514350">
              <a:buFont typeface="+mj-lt"/>
              <a:buAutoNum type="arabicPeriod"/>
            </a:pPr>
            <a:r>
              <a:rPr lang="en-US" sz="2800" dirty="0" smtClean="0"/>
              <a:t>To have a choice of goods and services</a:t>
            </a:r>
          </a:p>
          <a:p>
            <a:pPr marL="560070" indent="-514350">
              <a:buFont typeface="+mj-lt"/>
              <a:buAutoNum type="arabicPeriod"/>
            </a:pPr>
            <a:r>
              <a:rPr lang="en-US" sz="2800" dirty="0" smtClean="0"/>
              <a:t>To have a voice in product and marketing decisions made by government and business</a:t>
            </a:r>
            <a:endParaRPr lang="en-US" sz="2800" dirty="0"/>
          </a:p>
        </p:txBody>
      </p:sp>
      <p:sp>
        <p:nvSpPr>
          <p:cNvPr id="5" name="Date Placeholder 4"/>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D1A3A0FA-C80D-4F95-B371-5E4284CAEB64}" type="slidenum">
              <a:rPr lang="en-US" smtClean="0"/>
              <a:t>14</a:t>
            </a:fld>
            <a:endParaRPr lang="en-US"/>
          </a:p>
        </p:txBody>
      </p:sp>
    </p:spTree>
    <p:extLst>
      <p:ext uri="{BB962C8B-B14F-4D97-AF65-F5344CB8AC3E}">
        <p14:creationId xmlns:p14="http://schemas.microsoft.com/office/powerpoint/2010/main" val="286587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1154097"/>
          </a:xfrm>
        </p:spPr>
        <p:txBody>
          <a:bodyPr>
            <a:normAutofit/>
          </a:bodyPr>
          <a:lstStyle/>
          <a:p>
            <a:r>
              <a:rPr lang="en-US" dirty="0" smtClean="0"/>
              <a:t>Ethics in Marketing</a:t>
            </a:r>
            <a:endParaRPr lang="en-US" dirty="0"/>
          </a:p>
        </p:txBody>
      </p:sp>
      <p:sp>
        <p:nvSpPr>
          <p:cNvPr id="3" name="Content Placeholder 2"/>
          <p:cNvSpPr>
            <a:spLocks noGrp="1"/>
          </p:cNvSpPr>
          <p:nvPr>
            <p:ph idx="1"/>
          </p:nvPr>
        </p:nvSpPr>
        <p:spPr>
          <a:xfrm>
            <a:off x="457200" y="1447800"/>
            <a:ext cx="8305800" cy="5410199"/>
          </a:xfrm>
        </p:spPr>
        <p:txBody>
          <a:bodyPr>
            <a:normAutofit/>
          </a:bodyPr>
          <a:lstStyle/>
          <a:p>
            <a:r>
              <a:rPr lang="en-US" sz="3200" dirty="0" smtClean="0"/>
              <a:t>Self-regulation</a:t>
            </a:r>
          </a:p>
          <a:p>
            <a:pPr lvl="1"/>
            <a:r>
              <a:rPr lang="en-US" sz="2400" dirty="0" smtClean="0"/>
              <a:t>Being Proactive</a:t>
            </a:r>
          </a:p>
          <a:p>
            <a:pPr lvl="1"/>
            <a:r>
              <a:rPr lang="en-US" sz="2400" dirty="0" smtClean="0"/>
              <a:t>Better Business Bureau (BBB)</a:t>
            </a:r>
          </a:p>
          <a:p>
            <a:pPr lvl="2"/>
            <a:r>
              <a:rPr lang="en-US" sz="2000" dirty="0" smtClean="0"/>
              <a:t>Agree to follow the highest principles of business ethics and have a proven record of honesty</a:t>
            </a:r>
          </a:p>
          <a:p>
            <a:pPr lvl="1"/>
            <a:r>
              <a:rPr lang="en-US" sz="2400" dirty="0" smtClean="0"/>
              <a:t>AMA Code of Ethics</a:t>
            </a:r>
          </a:p>
          <a:p>
            <a:pPr lvl="2"/>
            <a:r>
              <a:rPr lang="en-US" sz="2000" dirty="0" smtClean="0"/>
              <a:t>“not knowingly do harm”</a:t>
            </a:r>
          </a:p>
          <a:p>
            <a:pPr lvl="2"/>
            <a:r>
              <a:rPr lang="en-US" sz="2000" dirty="0" smtClean="0"/>
              <a:t>Includes “all relevant publics: customers, organizations, and society”</a:t>
            </a:r>
          </a:p>
          <a:p>
            <a:pPr lvl="2"/>
            <a:r>
              <a:rPr lang="en-US" sz="2000" dirty="0" smtClean="0"/>
              <a:t>“products and services offered are safe and fit for their intended uses”</a:t>
            </a:r>
          </a:p>
          <a:p>
            <a:pPr lvl="2"/>
            <a:r>
              <a:rPr lang="en-US" sz="2000" dirty="0" smtClean="0"/>
              <a:t>“disclosure of all substantial risks associated with product or service usage”</a:t>
            </a:r>
          </a:p>
        </p:txBody>
      </p:sp>
      <p:pic>
        <p:nvPicPr>
          <p:cNvPr id="921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1526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a:hlinkClick r:id="rId5"/>
          </p:cNvPr>
          <p:cNvPicPr>
            <a:picLocks noChangeAspect="1" noChangeArrowheads="1"/>
          </p:cNvPicPr>
          <p:nvPr/>
        </p:nvPicPr>
        <p:blipFill>
          <a:blip r:embed="rId6">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100047" y="1219200"/>
            <a:ext cx="1066800" cy="160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15</a:t>
            </a:fld>
            <a:endParaRPr lang="en-US"/>
          </a:p>
        </p:txBody>
      </p:sp>
    </p:spTree>
    <p:extLst>
      <p:ext uri="{BB962C8B-B14F-4D97-AF65-F5344CB8AC3E}">
        <p14:creationId xmlns:p14="http://schemas.microsoft.com/office/powerpoint/2010/main" val="38831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9218"/>
                                        </p:tgtEl>
                                        <p:attrNameLst>
                                          <p:attrName>style.visibility</p:attrName>
                                        </p:attrNameLst>
                                      </p:cBhvr>
                                      <p:to>
                                        <p:strVal val="visible"/>
                                      </p:to>
                                    </p:set>
                                    <p:animEffect transition="in" filter="fade">
                                      <p:cBhvr>
                                        <p:cTn id="40" dur="1000"/>
                                        <p:tgtEl>
                                          <p:spTgt spid="9218"/>
                                        </p:tgtEl>
                                      </p:cBhvr>
                                    </p:animEffect>
                                    <p:anim calcmode="lin" valueType="num">
                                      <p:cBhvr>
                                        <p:cTn id="41" dur="1000" fill="hold"/>
                                        <p:tgtEl>
                                          <p:spTgt spid="9218"/>
                                        </p:tgtEl>
                                        <p:attrNameLst>
                                          <p:attrName>ppt_x</p:attrName>
                                        </p:attrNameLst>
                                      </p:cBhvr>
                                      <p:tavLst>
                                        <p:tav tm="0">
                                          <p:val>
                                            <p:strVal val="#ppt_x"/>
                                          </p:val>
                                        </p:tav>
                                        <p:tav tm="100000">
                                          <p:val>
                                            <p:strVal val="#ppt_x"/>
                                          </p:val>
                                        </p:tav>
                                      </p:tavLst>
                                    </p:anim>
                                    <p:anim calcmode="lin" valueType="num">
                                      <p:cBhvr>
                                        <p:cTn id="42"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1154097"/>
          </a:xfrm>
        </p:spPr>
        <p:txBody>
          <a:bodyPr>
            <a:normAutofit/>
          </a:bodyPr>
          <a:lstStyle/>
          <a:p>
            <a:r>
              <a:rPr lang="en-US" dirty="0" smtClean="0"/>
              <a:t>Ethics in Marketing</a:t>
            </a:r>
            <a:endParaRPr lang="en-US" dirty="0"/>
          </a:p>
        </p:txBody>
      </p:sp>
      <p:sp>
        <p:nvSpPr>
          <p:cNvPr id="3" name="Content Placeholder 2"/>
          <p:cNvSpPr>
            <a:spLocks noGrp="1"/>
          </p:cNvSpPr>
          <p:nvPr>
            <p:ph idx="1"/>
          </p:nvPr>
        </p:nvSpPr>
        <p:spPr>
          <a:xfrm>
            <a:off x="457200" y="1447800"/>
            <a:ext cx="8305800" cy="5410199"/>
          </a:xfrm>
        </p:spPr>
        <p:txBody>
          <a:bodyPr>
            <a:normAutofit lnSpcReduction="10000"/>
          </a:bodyPr>
          <a:lstStyle/>
          <a:p>
            <a:r>
              <a:rPr lang="en-US" sz="3200" dirty="0" smtClean="0"/>
              <a:t>Ethical Issues Related to Marketing Functions</a:t>
            </a:r>
          </a:p>
          <a:p>
            <a:pPr lvl="1"/>
            <a:r>
              <a:rPr lang="en-US" sz="2400" dirty="0" smtClean="0"/>
              <a:t>Price Gouging – pricing products unreasonably high when the need is great or when consumers do not have other choices</a:t>
            </a:r>
          </a:p>
          <a:p>
            <a:pPr lvl="2"/>
            <a:r>
              <a:rPr lang="en-US" sz="2200" dirty="0" smtClean="0"/>
              <a:t>During times of catastrophe</a:t>
            </a:r>
          </a:p>
          <a:p>
            <a:pPr lvl="2"/>
            <a:r>
              <a:rPr lang="en-US" sz="2200" dirty="0" smtClean="0"/>
              <a:t>Some exclusions – pharmaceuticals</a:t>
            </a:r>
          </a:p>
          <a:p>
            <a:pPr lvl="1"/>
            <a:r>
              <a:rPr lang="en-US" sz="2400" dirty="0" smtClean="0"/>
              <a:t>Management of marketing information</a:t>
            </a:r>
          </a:p>
          <a:p>
            <a:pPr lvl="2"/>
            <a:r>
              <a:rPr lang="en-US" sz="2200" dirty="0" smtClean="0"/>
              <a:t>Privacy – Security over customer databases</a:t>
            </a:r>
          </a:p>
          <a:p>
            <a:pPr lvl="2"/>
            <a:r>
              <a:rPr lang="en-US" sz="2200" dirty="0" smtClean="0"/>
              <a:t>Product and marketing research must report their findings honestly by </a:t>
            </a:r>
            <a:r>
              <a:rPr lang="en-US" sz="2200" dirty="0" smtClean="0">
                <a:hlinkClick r:id="rId3"/>
              </a:rPr>
              <a:t>disclosing all the facts involved</a:t>
            </a:r>
            <a:endParaRPr lang="en-US" sz="2200" dirty="0" smtClean="0"/>
          </a:p>
          <a:p>
            <a:pPr lvl="1"/>
            <a:r>
              <a:rPr lang="en-US" sz="2400" dirty="0" smtClean="0"/>
              <a:t>Selling practices</a:t>
            </a:r>
          </a:p>
          <a:p>
            <a:pPr lvl="2"/>
            <a:r>
              <a:rPr lang="en-US" sz="2200" dirty="0" smtClean="0"/>
              <a:t>Bribes, kickbacks, favors, and high-pressure tactics used to close a sale - Cultural differences complicate</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16</a:t>
            </a:fld>
            <a:endParaRPr lang="en-US"/>
          </a:p>
        </p:txBody>
      </p:sp>
    </p:spTree>
    <p:extLst>
      <p:ext uri="{BB962C8B-B14F-4D97-AF65-F5344CB8AC3E}">
        <p14:creationId xmlns:p14="http://schemas.microsoft.com/office/powerpoint/2010/main" val="158690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1154097"/>
          </a:xfrm>
        </p:spPr>
        <p:txBody>
          <a:bodyPr>
            <a:normAutofit fontScale="90000"/>
          </a:bodyPr>
          <a:lstStyle/>
          <a:p>
            <a:r>
              <a:rPr lang="en-US" dirty="0" smtClean="0"/>
              <a:t>Managerial and Personnel Issues</a:t>
            </a:r>
            <a:endParaRPr lang="en-US" dirty="0"/>
          </a:p>
        </p:txBody>
      </p:sp>
      <p:sp>
        <p:nvSpPr>
          <p:cNvPr id="3" name="Content Placeholder 2"/>
          <p:cNvSpPr>
            <a:spLocks noGrp="1"/>
          </p:cNvSpPr>
          <p:nvPr>
            <p:ph idx="1"/>
          </p:nvPr>
        </p:nvSpPr>
        <p:spPr>
          <a:xfrm>
            <a:off x="457200" y="1447800"/>
            <a:ext cx="8305800" cy="5410199"/>
          </a:xfrm>
        </p:spPr>
        <p:txBody>
          <a:bodyPr>
            <a:normAutofit/>
          </a:bodyPr>
          <a:lstStyle/>
          <a:p>
            <a:r>
              <a:rPr lang="en-US" sz="3200" dirty="0" smtClean="0"/>
              <a:t>Proper Accounting and Reporting</a:t>
            </a:r>
          </a:p>
          <a:p>
            <a:pPr lvl="1"/>
            <a:r>
              <a:rPr lang="en-US" sz="2400" dirty="0" smtClean="0"/>
              <a:t>Sarbanes-</a:t>
            </a:r>
            <a:r>
              <a:rPr lang="en-US" sz="2400" dirty="0"/>
              <a:t>O</a:t>
            </a:r>
            <a:r>
              <a:rPr lang="en-US" sz="2400" dirty="0" smtClean="0"/>
              <a:t>xley Act of 2002</a:t>
            </a:r>
          </a:p>
          <a:p>
            <a:pPr lvl="2"/>
            <a:r>
              <a:rPr lang="en-US" sz="2000" dirty="0" smtClean="0"/>
              <a:t>Reporting of a corporation’s financial situation are addressed and executives and consulting firms can be held accountable for misinformation</a:t>
            </a:r>
          </a:p>
          <a:p>
            <a:pPr lvl="1"/>
            <a:r>
              <a:rPr lang="en-US" sz="2400" dirty="0" smtClean="0"/>
              <a:t>Whistle-Blowing</a:t>
            </a:r>
          </a:p>
          <a:p>
            <a:pPr lvl="2"/>
            <a:r>
              <a:rPr lang="en-US" sz="2200" dirty="0" smtClean="0"/>
              <a:t>Involves reporting an illegal action of one’s employer</a:t>
            </a:r>
          </a:p>
          <a:p>
            <a:pPr lvl="3"/>
            <a:r>
              <a:rPr lang="en-US" sz="2000" dirty="0" smtClean="0"/>
              <a:t>Personal ethics</a:t>
            </a:r>
          </a:p>
          <a:p>
            <a:pPr lvl="3"/>
            <a:r>
              <a:rPr lang="en-US" sz="2000" dirty="0" smtClean="0"/>
              <a:t>Companies must have a policy in place for reporting</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029200"/>
            <a:ext cx="3657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17</a:t>
            </a:fld>
            <a:endParaRPr lang="en-US"/>
          </a:p>
        </p:txBody>
      </p:sp>
    </p:spTree>
    <p:extLst>
      <p:ext uri="{BB962C8B-B14F-4D97-AF65-F5344CB8AC3E}">
        <p14:creationId xmlns:p14="http://schemas.microsoft.com/office/powerpoint/2010/main" val="31048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fade">
                                      <p:cBhvr>
                                        <p:cTn id="28" dur="1000"/>
                                        <p:tgtEl>
                                          <p:spTgt spid="10242"/>
                                        </p:tgtEl>
                                      </p:cBhvr>
                                    </p:animEffect>
                                    <p:anim calcmode="lin" valueType="num">
                                      <p:cBhvr>
                                        <p:cTn id="29" dur="1000" fill="hold"/>
                                        <p:tgtEl>
                                          <p:spTgt spid="10242"/>
                                        </p:tgtEl>
                                        <p:attrNameLst>
                                          <p:attrName>ppt_x</p:attrName>
                                        </p:attrNameLst>
                                      </p:cBhvr>
                                      <p:tavLst>
                                        <p:tav tm="0">
                                          <p:val>
                                            <p:strVal val="#ppt_x"/>
                                          </p:val>
                                        </p:tav>
                                        <p:tav tm="100000">
                                          <p:val>
                                            <p:strVal val="#ppt_x"/>
                                          </p:val>
                                        </p:tav>
                                      </p:tavLst>
                                    </p:anim>
                                    <p:anim calcmode="lin" valueType="num">
                                      <p:cBhvr>
                                        <p:cTn id="30"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894"/>
            <a:ext cx="7315200" cy="1154097"/>
          </a:xfrm>
        </p:spPr>
        <p:txBody>
          <a:bodyPr>
            <a:normAutofit/>
          </a:bodyPr>
          <a:lstStyle/>
          <a:p>
            <a:r>
              <a:rPr lang="en-US" dirty="0" smtClean="0"/>
              <a:t>Guidelines for Ethical Behavior</a:t>
            </a:r>
            <a:endParaRPr lang="en-US" dirty="0"/>
          </a:p>
        </p:txBody>
      </p:sp>
      <p:sp>
        <p:nvSpPr>
          <p:cNvPr id="3" name="Content Placeholder 2"/>
          <p:cNvSpPr>
            <a:spLocks noGrp="1"/>
          </p:cNvSpPr>
          <p:nvPr>
            <p:ph sz="quarter" idx="13"/>
          </p:nvPr>
        </p:nvSpPr>
        <p:spPr>
          <a:xfrm>
            <a:off x="381000" y="1447800"/>
            <a:ext cx="3810000" cy="5257800"/>
          </a:xfrm>
        </p:spPr>
        <p:txBody>
          <a:bodyPr>
            <a:normAutofit fontScale="92500" lnSpcReduction="10000"/>
          </a:bodyPr>
          <a:lstStyle/>
          <a:p>
            <a:r>
              <a:rPr lang="en-US" sz="2800" dirty="0" smtClean="0"/>
              <a:t>Companies should have guidelines to help employees make ethical decisions</a:t>
            </a:r>
          </a:p>
          <a:p>
            <a:pPr lvl="1"/>
            <a:r>
              <a:rPr lang="en-US" sz="2400" dirty="0" smtClean="0"/>
              <a:t>Decisions can be based on personal ethics rather than business guidelines and policies</a:t>
            </a:r>
            <a:br>
              <a:rPr lang="en-US" sz="2400" dirty="0" smtClean="0"/>
            </a:br>
            <a:endParaRPr lang="en-US" sz="2400" dirty="0" smtClean="0"/>
          </a:p>
          <a:p>
            <a:r>
              <a:rPr lang="en-US" sz="2600" dirty="0" smtClean="0"/>
              <a:t>To make the right ethical choices, employees at all levels should follow a decision making process that includes the following: </a:t>
            </a:r>
          </a:p>
        </p:txBody>
      </p:sp>
      <p:sp>
        <p:nvSpPr>
          <p:cNvPr id="4" name="Content Placeholder 3"/>
          <p:cNvSpPr>
            <a:spLocks noGrp="1"/>
          </p:cNvSpPr>
          <p:nvPr>
            <p:ph sz="quarter" idx="14"/>
          </p:nvPr>
        </p:nvSpPr>
        <p:spPr>
          <a:xfrm>
            <a:off x="4191000" y="1600200"/>
            <a:ext cx="4724400" cy="5257800"/>
          </a:xfrm>
        </p:spPr>
        <p:txBody>
          <a:bodyPr>
            <a:normAutofit fontScale="85000" lnSpcReduction="20000"/>
          </a:bodyPr>
          <a:lstStyle/>
          <a:p>
            <a:pPr marL="560070" indent="-514350">
              <a:buFont typeface="+mj-lt"/>
              <a:buAutoNum type="arabicPeriod"/>
            </a:pPr>
            <a:r>
              <a:rPr lang="en-US" sz="2600" dirty="0"/>
              <a:t>Get the facts</a:t>
            </a:r>
          </a:p>
          <a:p>
            <a:pPr marL="560070" indent="-514350">
              <a:buFont typeface="+mj-lt"/>
              <a:buAutoNum type="arabicPeriod"/>
            </a:pPr>
            <a:r>
              <a:rPr lang="en-US" sz="2600" dirty="0"/>
              <a:t>Identify all parties concerned</a:t>
            </a:r>
          </a:p>
          <a:p>
            <a:pPr marL="560070" indent="-514350">
              <a:buFont typeface="+mj-lt"/>
              <a:buAutoNum type="arabicPeriod"/>
            </a:pPr>
            <a:r>
              <a:rPr lang="en-US" sz="2600" dirty="0"/>
              <a:t>Think of all your alternatives</a:t>
            </a:r>
          </a:p>
          <a:p>
            <a:pPr marL="560070" indent="-514350">
              <a:buFont typeface="+mj-lt"/>
              <a:buAutoNum type="arabicPeriod"/>
            </a:pPr>
            <a:r>
              <a:rPr lang="en-US" sz="2600" dirty="0"/>
              <a:t>Evaluate your alternatives by asking yourself the following questions:</a:t>
            </a:r>
          </a:p>
          <a:p>
            <a:pPr lvl="1"/>
            <a:r>
              <a:rPr lang="en-US" sz="2400" dirty="0"/>
              <a:t>Is it in compliance with the law?</a:t>
            </a:r>
          </a:p>
          <a:p>
            <a:pPr lvl="1"/>
            <a:r>
              <a:rPr lang="en-US" sz="2400" dirty="0"/>
              <a:t>Does it go against company policy?</a:t>
            </a:r>
          </a:p>
          <a:p>
            <a:pPr lvl="1"/>
            <a:r>
              <a:rPr lang="en-US" sz="2400" dirty="0"/>
              <a:t>How does it affect everyone involved?</a:t>
            </a:r>
          </a:p>
          <a:p>
            <a:pPr lvl="1"/>
            <a:r>
              <a:rPr lang="en-US" sz="2400" dirty="0"/>
              <a:t>Is it right, fair, and honest?</a:t>
            </a:r>
          </a:p>
          <a:p>
            <a:pPr lvl="1"/>
            <a:r>
              <a:rPr lang="en-US" sz="2400" dirty="0"/>
              <a:t>Will it build good will for the company?</a:t>
            </a:r>
          </a:p>
          <a:p>
            <a:pPr lvl="1"/>
            <a:r>
              <a:rPr lang="en-US" sz="2400" dirty="0"/>
              <a:t>Am I comfortable with it? </a:t>
            </a:r>
          </a:p>
          <a:p>
            <a:pPr lvl="1"/>
            <a:r>
              <a:rPr lang="en-US" sz="2400" dirty="0"/>
              <a:t>How will it hold up to public scrutiny?</a:t>
            </a:r>
          </a:p>
          <a:p>
            <a:endParaRPr lang="en-US" dirty="0"/>
          </a:p>
        </p:txBody>
      </p:sp>
      <p:sp>
        <p:nvSpPr>
          <p:cNvPr id="5" name="Date Placeholder 4"/>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D1A3A0FA-C80D-4F95-B371-5E4284CAEB64}" type="slidenum">
              <a:rPr lang="en-US" smtClean="0"/>
              <a:t>18</a:t>
            </a:fld>
            <a:endParaRPr lang="en-US"/>
          </a:p>
        </p:txBody>
      </p:sp>
    </p:spTree>
    <p:extLst>
      <p:ext uri="{BB962C8B-B14F-4D97-AF65-F5344CB8AC3E}">
        <p14:creationId xmlns:p14="http://schemas.microsoft.com/office/powerpoint/2010/main" val="1297342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315200" cy="1154097"/>
          </a:xfrm>
        </p:spPr>
        <p:txBody>
          <a:bodyPr/>
          <a:lstStyle/>
          <a:p>
            <a:r>
              <a:rPr lang="en-US" dirty="0" smtClean="0"/>
              <a:t>Quick Review</a:t>
            </a:r>
            <a:endParaRPr lang="en-US" dirty="0"/>
          </a:p>
        </p:txBody>
      </p:sp>
      <p:sp>
        <p:nvSpPr>
          <p:cNvPr id="6" name="Content Placeholder 5"/>
          <p:cNvSpPr>
            <a:spLocks noGrp="1"/>
          </p:cNvSpPr>
          <p:nvPr>
            <p:ph idx="1"/>
          </p:nvPr>
        </p:nvSpPr>
        <p:spPr>
          <a:xfrm>
            <a:off x="914400" y="1676401"/>
            <a:ext cx="7315200" cy="4632960"/>
          </a:xfrm>
        </p:spPr>
        <p:txBody>
          <a:bodyPr>
            <a:normAutofit/>
          </a:bodyPr>
          <a:lstStyle/>
          <a:p>
            <a:pPr marL="502920" indent="-457200">
              <a:buFont typeface="+mj-lt"/>
              <a:buAutoNum type="arabicPeriod"/>
            </a:pPr>
            <a:r>
              <a:rPr lang="en-US" sz="3200" dirty="0"/>
              <a:t>Name 6 employee benefits that demonstrate social responsibility in the </a:t>
            </a:r>
            <a:r>
              <a:rPr lang="en-US" sz="3200" dirty="0" smtClean="0"/>
              <a:t>workplace</a:t>
            </a:r>
            <a:br>
              <a:rPr lang="en-US" sz="3200" dirty="0" smtClean="0"/>
            </a:br>
            <a:r>
              <a:rPr lang="en-US" sz="3200" dirty="0" smtClean="0"/>
              <a:t/>
            </a:r>
            <a:br>
              <a:rPr lang="en-US" sz="3200" dirty="0" smtClean="0"/>
            </a:br>
            <a:r>
              <a:rPr lang="en-US" sz="3200" dirty="0" smtClean="0"/>
              <a:t/>
            </a:r>
            <a:br>
              <a:rPr lang="en-US" sz="3200" dirty="0" smtClean="0"/>
            </a:br>
            <a:endParaRPr lang="en-US" sz="3200" dirty="0"/>
          </a:p>
          <a:p>
            <a:pPr marL="502920" indent="-457200">
              <a:buFont typeface="+mj-lt"/>
              <a:buAutoNum type="arabicPeriod"/>
            </a:pPr>
            <a:r>
              <a:rPr lang="en-US" sz="3200" dirty="0"/>
              <a:t>What can business do in the marketplace to demonstrate social responsibility?</a:t>
            </a:r>
          </a:p>
          <a:p>
            <a:pPr marL="45720" indent="0">
              <a:buNone/>
            </a:pPr>
            <a:endParaRPr lang="en-US"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1A3A0FA-C80D-4F95-B371-5E4284CAEB64}" type="slidenum">
              <a:rPr lang="en-US" smtClean="0"/>
              <a:t>19</a:t>
            </a:fld>
            <a:endParaRPr lang="en-US"/>
          </a:p>
        </p:txBody>
      </p:sp>
    </p:spTree>
    <p:extLst>
      <p:ext uri="{BB962C8B-B14F-4D97-AF65-F5344CB8AC3E}">
        <p14:creationId xmlns:p14="http://schemas.microsoft.com/office/powerpoint/2010/main" val="837453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smtClean="0"/>
              <a:t>Role of Regulators</a:t>
            </a:r>
            <a:endParaRPr lang="en-US" dirty="0"/>
          </a:p>
        </p:txBody>
      </p:sp>
      <p:sp>
        <p:nvSpPr>
          <p:cNvPr id="3" name="Content Placeholder 2"/>
          <p:cNvSpPr>
            <a:spLocks noGrp="1"/>
          </p:cNvSpPr>
          <p:nvPr>
            <p:ph idx="1"/>
          </p:nvPr>
        </p:nvSpPr>
        <p:spPr>
          <a:xfrm>
            <a:off x="381000" y="1676400"/>
            <a:ext cx="8534400" cy="4648200"/>
          </a:xfrm>
        </p:spPr>
        <p:txBody>
          <a:bodyPr>
            <a:normAutofit/>
          </a:bodyPr>
          <a:lstStyle/>
          <a:p>
            <a:r>
              <a:rPr lang="en-US" sz="3200" dirty="0" smtClean="0"/>
              <a:t>Protecting Consumers: </a:t>
            </a:r>
          </a:p>
          <a:p>
            <a:pPr lvl="1"/>
            <a:r>
              <a:rPr lang="en-US" sz="3000" dirty="0" smtClean="0"/>
              <a:t>Most laws are designed to protect the safety, health, and welfare of individual</a:t>
            </a:r>
            <a:endParaRPr lang="en-US" sz="2800" dirty="0"/>
          </a:p>
          <a:p>
            <a:pPr lvl="1"/>
            <a:r>
              <a:rPr lang="en-US" sz="2800" dirty="0" smtClean="0"/>
              <a:t>Occupational licensing</a:t>
            </a:r>
          </a:p>
          <a:p>
            <a:pPr lvl="2"/>
            <a:r>
              <a:rPr lang="en-US" sz="2800" dirty="0" smtClean="0"/>
              <a:t>Hairstylists, electricians, accountants, home inspector, pharmacist</a:t>
            </a:r>
          </a:p>
          <a:p>
            <a:pPr lvl="1"/>
            <a:r>
              <a:rPr lang="en-US" sz="3000" dirty="0" smtClean="0"/>
              <a:t>Health Department</a:t>
            </a:r>
          </a:p>
          <a:p>
            <a:pPr lvl="2"/>
            <a:r>
              <a:rPr lang="en-US" sz="2800" dirty="0" smtClean="0"/>
              <a:t>Inspection of restaurants, daycare centers, sanitation</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2</a:t>
            </a:fld>
            <a:endParaRPr lang="en-US"/>
          </a:p>
        </p:txBody>
      </p:sp>
    </p:spTree>
    <p:extLst>
      <p:ext uri="{BB962C8B-B14F-4D97-AF65-F5344CB8AC3E}">
        <p14:creationId xmlns:p14="http://schemas.microsoft.com/office/powerpoint/2010/main" val="323446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normAutofit fontScale="90000"/>
          </a:bodyPr>
          <a:lstStyle/>
          <a:p>
            <a:r>
              <a:rPr lang="en-US" dirty="0" smtClean="0"/>
              <a:t>Federal Agencies: </a:t>
            </a:r>
            <a:br>
              <a:rPr lang="en-US" dirty="0" smtClean="0"/>
            </a:br>
            <a:r>
              <a:rPr lang="en-US" dirty="0"/>
              <a:t>	</a:t>
            </a:r>
            <a:r>
              <a:rPr lang="en-US" dirty="0" smtClean="0"/>
              <a:t>	Protecting Consumers</a:t>
            </a:r>
            <a:endParaRPr lang="en-US" dirty="0"/>
          </a:p>
        </p:txBody>
      </p:sp>
      <p:sp>
        <p:nvSpPr>
          <p:cNvPr id="3" name="Content Placeholder 2"/>
          <p:cNvSpPr>
            <a:spLocks noGrp="1"/>
          </p:cNvSpPr>
          <p:nvPr>
            <p:ph idx="1"/>
          </p:nvPr>
        </p:nvSpPr>
        <p:spPr>
          <a:xfrm>
            <a:off x="304800" y="1676400"/>
            <a:ext cx="7924800" cy="4648200"/>
          </a:xfrm>
        </p:spPr>
        <p:txBody>
          <a:bodyPr>
            <a:normAutofit/>
          </a:bodyPr>
          <a:lstStyle/>
          <a:p>
            <a:r>
              <a:rPr lang="en-US" sz="2800" dirty="0" smtClean="0"/>
              <a:t>Food and Drug Administration (FDA)</a:t>
            </a:r>
          </a:p>
          <a:p>
            <a:pPr lvl="1"/>
            <a:r>
              <a:rPr lang="en-US" sz="2600" dirty="0" smtClean="0"/>
              <a:t>Regulates the labeling and safety of food, drugs, and cosmetics sold in the US</a:t>
            </a:r>
          </a:p>
          <a:p>
            <a:pPr lvl="1"/>
            <a:r>
              <a:rPr lang="en-US" sz="2600" dirty="0" smtClean="0"/>
              <a:t>Approves new products</a:t>
            </a:r>
          </a:p>
          <a:p>
            <a:pPr lvl="1"/>
            <a:r>
              <a:rPr lang="en-US" sz="2600" dirty="0" smtClean="0"/>
              <a:t>Reviews existing products</a:t>
            </a:r>
          </a:p>
          <a:p>
            <a:pPr lvl="2"/>
            <a:r>
              <a:rPr lang="en-US" sz="2400" dirty="0" smtClean="0"/>
              <a:t>Banned dietary supplement, ephedra in 2004</a:t>
            </a:r>
          </a:p>
          <a:p>
            <a:pPr lvl="1"/>
            <a:r>
              <a:rPr lang="en-US" sz="2600" dirty="0" smtClean="0"/>
              <a:t>Guidance in definitions </a:t>
            </a:r>
          </a:p>
          <a:p>
            <a:pPr lvl="2"/>
            <a:r>
              <a:rPr lang="en-US" sz="2400" dirty="0" smtClean="0"/>
              <a:t>Food labeling, low-carb, low fat, organic</a:t>
            </a:r>
            <a:endParaRPr lang="en-US" sz="2400" dirty="0"/>
          </a:p>
        </p:txBody>
      </p:sp>
      <p:pic>
        <p:nvPicPr>
          <p:cNvPr id="1026" name="Picture 2" descr="C:\Users\Keirsten\AppData\Local\Microsoft\Windows\Temporary Internet Files\Content.IE5\LA4O924A\MP900409550[1].jpg"/>
          <p:cNvPicPr>
            <a:picLocks noChangeAspect="1" noChangeArrowheads="1"/>
          </p:cNvPicPr>
          <p:nvPr/>
        </p:nvPicPr>
        <p:blipFill>
          <a:blip r:embed="rId3" cstate="print">
            <a:clrChange>
              <a:clrFrom>
                <a:srgbClr val="F9F9FB"/>
              </a:clrFrom>
              <a:clrTo>
                <a:srgbClr val="F9F9FB">
                  <a:alpha val="0"/>
                </a:srgbClr>
              </a:clrTo>
            </a:clrChange>
            <a:extLst>
              <a:ext uri="{28A0092B-C50C-407E-A947-70E740481C1C}">
                <a14:useLocalDpi xmlns:a14="http://schemas.microsoft.com/office/drawing/2010/main" val="0"/>
              </a:ext>
            </a:extLst>
          </a:blip>
          <a:srcRect/>
          <a:stretch>
            <a:fillRect/>
          </a:stretch>
        </p:blipFill>
        <p:spPr bwMode="auto">
          <a:xfrm>
            <a:off x="5813615" y="4569619"/>
            <a:ext cx="3429892" cy="228838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3</a:t>
            </a:fld>
            <a:endParaRPr lang="en-US"/>
          </a:p>
        </p:txBody>
      </p:sp>
    </p:spTree>
    <p:extLst>
      <p:ext uri="{BB962C8B-B14F-4D97-AF65-F5344CB8AC3E}">
        <p14:creationId xmlns:p14="http://schemas.microsoft.com/office/powerpoint/2010/main" val="84442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1000"/>
                                        <p:tgtEl>
                                          <p:spTgt spid="1026"/>
                                        </p:tgtEl>
                                      </p:cBhvr>
                                    </p:animEffect>
                                    <p:anim calcmode="lin" valueType="num">
                                      <p:cBhvr>
                                        <p:cTn id="43" dur="1000" fill="hold"/>
                                        <p:tgtEl>
                                          <p:spTgt spid="1026"/>
                                        </p:tgtEl>
                                        <p:attrNameLst>
                                          <p:attrName>ppt_x</p:attrName>
                                        </p:attrNameLst>
                                      </p:cBhvr>
                                      <p:tavLst>
                                        <p:tav tm="0">
                                          <p:val>
                                            <p:strVal val="#ppt_x"/>
                                          </p:val>
                                        </p:tav>
                                        <p:tav tm="100000">
                                          <p:val>
                                            <p:strVal val="#ppt_x"/>
                                          </p:val>
                                        </p:tav>
                                      </p:tavLst>
                                    </p:anim>
                                    <p:anim calcmode="lin" valueType="num">
                                      <p:cBhvr>
                                        <p:cTn id="4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normAutofit fontScale="90000"/>
          </a:bodyPr>
          <a:lstStyle/>
          <a:p>
            <a:r>
              <a:rPr lang="en-US" dirty="0" smtClean="0"/>
              <a:t>Federal Agencies: </a:t>
            </a:r>
            <a:br>
              <a:rPr lang="en-US" dirty="0" smtClean="0"/>
            </a:br>
            <a:r>
              <a:rPr lang="en-US" dirty="0"/>
              <a:t>	</a:t>
            </a:r>
            <a:r>
              <a:rPr lang="en-US" dirty="0" smtClean="0"/>
              <a:t>	Protecting Consumers</a:t>
            </a:r>
            <a:endParaRPr lang="en-US" dirty="0"/>
          </a:p>
        </p:txBody>
      </p:sp>
      <p:sp>
        <p:nvSpPr>
          <p:cNvPr id="3" name="Content Placeholder 2"/>
          <p:cNvSpPr>
            <a:spLocks noGrp="1"/>
          </p:cNvSpPr>
          <p:nvPr>
            <p:ph idx="1"/>
          </p:nvPr>
        </p:nvSpPr>
        <p:spPr>
          <a:xfrm>
            <a:off x="304800" y="1676400"/>
            <a:ext cx="8839200" cy="5181600"/>
          </a:xfrm>
        </p:spPr>
        <p:txBody>
          <a:bodyPr>
            <a:normAutofit fontScale="92500"/>
          </a:bodyPr>
          <a:lstStyle/>
          <a:p>
            <a:r>
              <a:rPr lang="en-US" sz="3200" dirty="0" smtClean="0"/>
              <a:t>Consumer Product Safety Commission (CPSC)</a:t>
            </a:r>
          </a:p>
          <a:p>
            <a:pPr lvl="1"/>
            <a:r>
              <a:rPr lang="en-US" sz="3000" dirty="0" smtClean="0"/>
              <a:t>Responsible for overseeing the safety of products</a:t>
            </a:r>
          </a:p>
          <a:p>
            <a:pPr lvl="2"/>
            <a:r>
              <a:rPr lang="en-US" sz="2800" dirty="0" smtClean="0"/>
              <a:t>Electronics, toys and household furniture</a:t>
            </a:r>
          </a:p>
          <a:p>
            <a:pPr lvl="3"/>
            <a:r>
              <a:rPr lang="en-US" sz="2600" dirty="0" smtClean="0"/>
              <a:t>NOT food, drugs, cosmetics, medical devices, tobacco, firearms, motor vehicles, pesticides, aircraft, boats, amusement rides</a:t>
            </a:r>
          </a:p>
          <a:p>
            <a:pPr lvl="1"/>
            <a:r>
              <a:rPr lang="en-US" sz="3000" dirty="0" smtClean="0"/>
              <a:t>Sets </a:t>
            </a:r>
            <a:r>
              <a:rPr lang="en-US" sz="3000" dirty="0"/>
              <a:t>standards for products and recall dangerous </a:t>
            </a:r>
            <a:r>
              <a:rPr lang="en-US" sz="3000" dirty="0" smtClean="0"/>
              <a:t>products</a:t>
            </a:r>
            <a:endParaRPr lang="en-US" sz="2600" dirty="0"/>
          </a:p>
          <a:p>
            <a:pPr lvl="2"/>
            <a:r>
              <a:rPr lang="en-US" sz="2800" dirty="0" smtClean="0"/>
              <a:t>Businesses need to pay particular </a:t>
            </a:r>
            <a:br>
              <a:rPr lang="en-US" sz="2800" dirty="0" smtClean="0"/>
            </a:br>
            <a:r>
              <a:rPr lang="en-US" sz="2800" dirty="0" smtClean="0"/>
              <a:t>attention to safety, labeling, </a:t>
            </a:r>
            <a:br>
              <a:rPr lang="en-US" sz="2800" dirty="0" smtClean="0"/>
            </a:br>
            <a:r>
              <a:rPr lang="en-US" sz="2800" dirty="0" smtClean="0"/>
              <a:t>directions for safe use</a:t>
            </a:r>
            <a:endParaRPr lang="en-US" sz="2800" dirty="0"/>
          </a:p>
        </p:txBody>
      </p:sp>
      <p:pic>
        <p:nvPicPr>
          <p:cNvPr id="2052"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925" y="5290297"/>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4</a:t>
            </a:fld>
            <a:endParaRPr lang="en-US"/>
          </a:p>
        </p:txBody>
      </p:sp>
    </p:spTree>
    <p:extLst>
      <p:ext uri="{BB962C8B-B14F-4D97-AF65-F5344CB8AC3E}">
        <p14:creationId xmlns:p14="http://schemas.microsoft.com/office/powerpoint/2010/main" val="18221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normAutofit fontScale="90000"/>
          </a:bodyPr>
          <a:lstStyle/>
          <a:p>
            <a:r>
              <a:rPr lang="en-US" dirty="0" smtClean="0"/>
              <a:t>Federal Agencies: </a:t>
            </a:r>
            <a:br>
              <a:rPr lang="en-US" dirty="0" smtClean="0"/>
            </a:br>
            <a:r>
              <a:rPr lang="en-US" dirty="0"/>
              <a:t>	</a:t>
            </a:r>
            <a:r>
              <a:rPr lang="en-US" dirty="0" smtClean="0"/>
              <a:t>	Protecting Workers</a:t>
            </a:r>
            <a:endParaRPr lang="en-US" dirty="0"/>
          </a:p>
        </p:txBody>
      </p:sp>
      <p:sp>
        <p:nvSpPr>
          <p:cNvPr id="3" name="Content Placeholder 2"/>
          <p:cNvSpPr>
            <a:spLocks noGrp="1"/>
          </p:cNvSpPr>
          <p:nvPr>
            <p:ph idx="1"/>
          </p:nvPr>
        </p:nvSpPr>
        <p:spPr>
          <a:xfrm>
            <a:off x="304800" y="1524000"/>
            <a:ext cx="6858000" cy="5486400"/>
          </a:xfrm>
        </p:spPr>
        <p:txBody>
          <a:bodyPr>
            <a:normAutofit fontScale="92500" lnSpcReduction="10000"/>
          </a:bodyPr>
          <a:lstStyle/>
          <a:p>
            <a:r>
              <a:rPr lang="en-US" sz="3000" dirty="0" smtClean="0"/>
              <a:t>Equal Employment Opportunity Commission (EEOC)</a:t>
            </a:r>
          </a:p>
          <a:p>
            <a:pPr lvl="1"/>
            <a:r>
              <a:rPr lang="en-US" sz="2800" dirty="0" smtClean="0"/>
              <a:t>Responsible for the fair and equitable treatment of employees</a:t>
            </a:r>
          </a:p>
          <a:p>
            <a:pPr lvl="2"/>
            <a:r>
              <a:rPr lang="en-US" sz="2600" dirty="0" smtClean="0"/>
              <a:t>Hiring, firing, and promotions</a:t>
            </a:r>
          </a:p>
          <a:p>
            <a:pPr lvl="3"/>
            <a:r>
              <a:rPr lang="en-US" sz="2400" dirty="0" smtClean="0"/>
              <a:t>Enforces Title VII of the Civil Rights Act, Equal Pay Act, Age Discrimination in Employment Act, Title I and V of the Americans with Disabilities Act, and Civil Rights Act</a:t>
            </a:r>
          </a:p>
          <a:p>
            <a:r>
              <a:rPr lang="en-US" sz="3000" dirty="0"/>
              <a:t>Family and Medical Leave Act (FMLA)</a:t>
            </a:r>
          </a:p>
          <a:p>
            <a:pPr lvl="1"/>
            <a:r>
              <a:rPr lang="en-US" sz="2800" dirty="0"/>
              <a:t>Requires employers that qualify to grant eligible employees up to a total of 12 workweeks of unpaid leave during a 12 month </a:t>
            </a:r>
            <a:r>
              <a:rPr lang="en-US" sz="2800" dirty="0" smtClean="0"/>
              <a:t>period</a:t>
            </a:r>
            <a:endParaRPr lang="en-US" sz="2800" dirty="0"/>
          </a:p>
        </p:txBody>
      </p:sp>
      <p:pic>
        <p:nvPicPr>
          <p:cNvPr id="3074" name="Picture 2" descr="C:\Users\Keirsten\AppData\Local\Microsoft\Windows\Temporary Internet Files\Content.IE5\LA4O924A\MC9002833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7029" y="2993696"/>
            <a:ext cx="1826971" cy="17190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eirsten\AppData\Local\Microsoft\Windows\Temporary Internet Files\Content.IE5\LA4O924A\MC9004380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951" y="1447800"/>
            <a:ext cx="2123971"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eirsten\AppData\Local\Microsoft\Windows\Temporary Internet Files\Content.IE5\5YABCKUG\MC90007883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8558" y="5089630"/>
            <a:ext cx="1819258" cy="176837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5</a:t>
            </a:fld>
            <a:endParaRPr lang="en-US"/>
          </a:p>
        </p:txBody>
      </p:sp>
    </p:spTree>
    <p:extLst>
      <p:ext uri="{BB962C8B-B14F-4D97-AF65-F5344CB8AC3E}">
        <p14:creationId xmlns:p14="http://schemas.microsoft.com/office/powerpoint/2010/main" val="316908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fade">
                                      <p:cBhvr>
                                        <p:cTn id="25" dur="1000"/>
                                        <p:tgtEl>
                                          <p:spTgt spid="3075"/>
                                        </p:tgtEl>
                                      </p:cBhvr>
                                    </p:animEffect>
                                    <p:anim calcmode="lin" valueType="num">
                                      <p:cBhvr>
                                        <p:cTn id="26" dur="1000" fill="hold"/>
                                        <p:tgtEl>
                                          <p:spTgt spid="3075"/>
                                        </p:tgtEl>
                                        <p:attrNameLst>
                                          <p:attrName>ppt_x</p:attrName>
                                        </p:attrNameLst>
                                      </p:cBhvr>
                                      <p:tavLst>
                                        <p:tav tm="0">
                                          <p:val>
                                            <p:strVal val="#ppt_x"/>
                                          </p:val>
                                        </p:tav>
                                        <p:tav tm="100000">
                                          <p:val>
                                            <p:strVal val="#ppt_x"/>
                                          </p:val>
                                        </p:tav>
                                      </p:tavLst>
                                    </p:anim>
                                    <p:anim calcmode="lin" valueType="num">
                                      <p:cBhvr>
                                        <p:cTn id="2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fade">
                                      <p:cBhvr>
                                        <p:cTn id="43" dur="1000"/>
                                        <p:tgtEl>
                                          <p:spTgt spid="3076"/>
                                        </p:tgtEl>
                                      </p:cBhvr>
                                    </p:animEffect>
                                    <p:anim calcmode="lin" valueType="num">
                                      <p:cBhvr>
                                        <p:cTn id="44" dur="1000" fill="hold"/>
                                        <p:tgtEl>
                                          <p:spTgt spid="3076"/>
                                        </p:tgtEl>
                                        <p:attrNameLst>
                                          <p:attrName>ppt_x</p:attrName>
                                        </p:attrNameLst>
                                      </p:cBhvr>
                                      <p:tavLst>
                                        <p:tav tm="0">
                                          <p:val>
                                            <p:strVal val="#ppt_x"/>
                                          </p:val>
                                        </p:tav>
                                        <p:tav tm="100000">
                                          <p:val>
                                            <p:strVal val="#ppt_x"/>
                                          </p:val>
                                        </p:tav>
                                      </p:tavLst>
                                    </p:anim>
                                    <p:anim calcmode="lin" valueType="num">
                                      <p:cBhvr>
                                        <p:cTn id="45"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normAutofit fontScale="90000"/>
          </a:bodyPr>
          <a:lstStyle/>
          <a:p>
            <a:r>
              <a:rPr lang="en-US" dirty="0" smtClean="0"/>
              <a:t>Federal Agencies: </a:t>
            </a:r>
            <a:br>
              <a:rPr lang="en-US" dirty="0" smtClean="0"/>
            </a:br>
            <a:r>
              <a:rPr lang="en-US" dirty="0"/>
              <a:t>	</a:t>
            </a:r>
            <a:r>
              <a:rPr lang="en-US" dirty="0" smtClean="0"/>
              <a:t>	Protecting Workers</a:t>
            </a:r>
            <a:endParaRPr lang="en-US" dirty="0"/>
          </a:p>
        </p:txBody>
      </p:sp>
      <p:sp>
        <p:nvSpPr>
          <p:cNvPr id="3" name="Content Placeholder 2"/>
          <p:cNvSpPr>
            <a:spLocks noGrp="1"/>
          </p:cNvSpPr>
          <p:nvPr>
            <p:ph idx="1"/>
          </p:nvPr>
        </p:nvSpPr>
        <p:spPr>
          <a:xfrm>
            <a:off x="304800" y="1676400"/>
            <a:ext cx="4800600" cy="5181600"/>
          </a:xfrm>
        </p:spPr>
        <p:txBody>
          <a:bodyPr>
            <a:normAutofit/>
          </a:bodyPr>
          <a:lstStyle/>
          <a:p>
            <a:r>
              <a:rPr lang="en-US" sz="3000" dirty="0" smtClean="0"/>
              <a:t>Occupational Safety and Health Administration (OSHA)</a:t>
            </a:r>
          </a:p>
          <a:p>
            <a:pPr lvl="1"/>
            <a:r>
              <a:rPr lang="en-US" sz="2800" dirty="0" smtClean="0"/>
              <a:t>Provides guidelines for workplace safety and enforces those regulations</a:t>
            </a:r>
          </a:p>
          <a:p>
            <a:pPr lvl="2"/>
            <a:r>
              <a:rPr lang="en-US" sz="2600" dirty="0" smtClean="0"/>
              <a:t>Hard hats, reflectors, disposals, hazards training</a:t>
            </a:r>
          </a:p>
        </p:txBody>
      </p:sp>
      <p:pic>
        <p:nvPicPr>
          <p:cNvPr id="4098" name="Picture 2" descr="C:\Users\Keirsten\AppData\Local\Microsoft\Windows\Temporary Internet Files\Content.IE5\XJD5S2XM\MP90042274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298"/>
          <a:stretch/>
        </p:blipFill>
        <p:spPr bwMode="auto">
          <a:xfrm>
            <a:off x="6909464" y="1828800"/>
            <a:ext cx="2207642" cy="17391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eirsten\AppData\Local\Microsoft\Windows\Temporary Internet Files\Content.IE5\LA4O924A\MC9000184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567952"/>
            <a:ext cx="1741932" cy="18068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eirsten\AppData\Local\Microsoft\Windows\Temporary Internet Files\Content.IE5\ZDATF60B\MP90044869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4774" y="4324161"/>
            <a:ext cx="1689226" cy="253383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6</a:t>
            </a:fld>
            <a:endParaRPr lang="en-US"/>
          </a:p>
        </p:txBody>
      </p:sp>
    </p:spTree>
    <p:extLst>
      <p:ext uri="{BB962C8B-B14F-4D97-AF65-F5344CB8AC3E}">
        <p14:creationId xmlns:p14="http://schemas.microsoft.com/office/powerpoint/2010/main" val="316908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anim calcmode="lin" valueType="num">
                                      <p:cBhvr>
                                        <p:cTn id="14" dur="1000" fill="hold"/>
                                        <p:tgtEl>
                                          <p:spTgt spid="4099"/>
                                        </p:tgtEl>
                                        <p:attrNameLst>
                                          <p:attrName>ppt_x</p:attrName>
                                        </p:attrNameLst>
                                      </p:cBhvr>
                                      <p:tavLst>
                                        <p:tav tm="0">
                                          <p:val>
                                            <p:strVal val="#ppt_x"/>
                                          </p:val>
                                        </p:tav>
                                        <p:tav tm="100000">
                                          <p:val>
                                            <p:strVal val="#ppt_x"/>
                                          </p:val>
                                        </p:tav>
                                      </p:tavLst>
                                    </p:anim>
                                    <p:anim calcmode="lin" valueType="num">
                                      <p:cBhvr>
                                        <p:cTn id="15" dur="1000" fill="hold"/>
                                        <p:tgtEl>
                                          <p:spTgt spid="409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anim calcmode="lin" valueType="num">
                                      <p:cBhvr>
                                        <p:cTn id="20" dur="1000" fill="hold"/>
                                        <p:tgtEl>
                                          <p:spTgt spid="4100"/>
                                        </p:tgtEl>
                                        <p:attrNameLst>
                                          <p:attrName>ppt_x</p:attrName>
                                        </p:attrNameLst>
                                      </p:cBhvr>
                                      <p:tavLst>
                                        <p:tav tm="0">
                                          <p:val>
                                            <p:strVal val="#ppt_x"/>
                                          </p:val>
                                        </p:tav>
                                        <p:tav tm="100000">
                                          <p:val>
                                            <p:strVal val="#ppt_x"/>
                                          </p:val>
                                        </p:tav>
                                      </p:tavLst>
                                    </p:anim>
                                    <p:anim calcmode="lin" valueType="num">
                                      <p:cBhvr>
                                        <p:cTn id="21"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normAutofit fontScale="90000"/>
          </a:bodyPr>
          <a:lstStyle/>
          <a:p>
            <a:r>
              <a:rPr lang="en-US" dirty="0" smtClean="0"/>
              <a:t>Federal Agencies: </a:t>
            </a:r>
            <a:br>
              <a:rPr lang="en-US" dirty="0" smtClean="0"/>
            </a:br>
            <a:r>
              <a:rPr lang="en-US" dirty="0"/>
              <a:t>	</a:t>
            </a:r>
            <a:r>
              <a:rPr lang="en-US" dirty="0" smtClean="0"/>
              <a:t>	Protecting Investors</a:t>
            </a:r>
            <a:endParaRPr lang="en-US" dirty="0"/>
          </a:p>
        </p:txBody>
      </p:sp>
      <p:sp>
        <p:nvSpPr>
          <p:cNvPr id="3" name="Content Placeholder 2"/>
          <p:cNvSpPr>
            <a:spLocks noGrp="1"/>
          </p:cNvSpPr>
          <p:nvPr>
            <p:ph idx="1"/>
          </p:nvPr>
        </p:nvSpPr>
        <p:spPr>
          <a:xfrm>
            <a:off x="304800" y="1676400"/>
            <a:ext cx="4800600" cy="5181600"/>
          </a:xfrm>
        </p:spPr>
        <p:txBody>
          <a:bodyPr>
            <a:normAutofit/>
          </a:bodyPr>
          <a:lstStyle/>
          <a:p>
            <a:r>
              <a:rPr lang="en-US" sz="3000" dirty="0" smtClean="0"/>
              <a:t>Security and Exchange Commission (SEC)</a:t>
            </a:r>
          </a:p>
          <a:p>
            <a:pPr lvl="1"/>
            <a:r>
              <a:rPr lang="en-US" sz="2400" dirty="0" smtClean="0"/>
              <a:t>Regulates the sale of securities (stocks and bonds)</a:t>
            </a:r>
          </a:p>
          <a:p>
            <a:pPr lvl="1"/>
            <a:r>
              <a:rPr lang="en-US" sz="2400" dirty="0" smtClean="0"/>
              <a:t>Responsible for licensing brokerage firms and financial advisors</a:t>
            </a:r>
          </a:p>
          <a:p>
            <a:pPr lvl="1"/>
            <a:r>
              <a:rPr lang="en-US" sz="2400" dirty="0" smtClean="0"/>
              <a:t>Investigates mergers and acquisitions (where it may affect stock)</a:t>
            </a:r>
          </a:p>
          <a:p>
            <a:pPr lvl="1"/>
            <a:r>
              <a:rPr lang="en-US" sz="2400" dirty="0" smtClean="0"/>
              <a:t>Requires honest reporting</a:t>
            </a:r>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2514600"/>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7</a:t>
            </a:fld>
            <a:endParaRPr lang="en-US"/>
          </a:p>
        </p:txBody>
      </p:sp>
    </p:spTree>
    <p:extLst>
      <p:ext uri="{BB962C8B-B14F-4D97-AF65-F5344CB8AC3E}">
        <p14:creationId xmlns:p14="http://schemas.microsoft.com/office/powerpoint/2010/main" val="34198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038600"/>
            <a:ext cx="7315200" cy="1293592"/>
          </a:xfrm>
        </p:spPr>
        <p:txBody>
          <a:bodyPr>
            <a:normAutofit fontScale="90000"/>
          </a:bodyPr>
          <a:lstStyle/>
          <a:p>
            <a:r>
              <a:rPr lang="en-US" sz="5400" dirty="0"/>
              <a:t>Social </a:t>
            </a:r>
            <a:r>
              <a:rPr lang="en-US" sz="5400" dirty="0" smtClean="0"/>
              <a:t>Responsibility </a:t>
            </a:r>
            <a:br>
              <a:rPr lang="en-US" sz="5400" dirty="0" smtClean="0"/>
            </a:br>
            <a:r>
              <a:rPr lang="en-US" sz="5400" dirty="0" smtClean="0"/>
              <a:t>and Business Ethics</a:t>
            </a:r>
            <a:endParaRPr lang="en-US" sz="5400"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1A3A0FA-C80D-4F95-B371-5E4284CAEB64}" type="slidenum">
              <a:rPr lang="en-US" smtClean="0"/>
              <a:t>8</a:t>
            </a:fld>
            <a:endParaRPr lang="en-US"/>
          </a:p>
        </p:txBody>
      </p:sp>
    </p:spTree>
    <p:extLst>
      <p:ext uri="{BB962C8B-B14F-4D97-AF65-F5344CB8AC3E}">
        <p14:creationId xmlns:p14="http://schemas.microsoft.com/office/powerpoint/2010/main" val="2736955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20000" cy="1154097"/>
          </a:xfrm>
        </p:spPr>
        <p:txBody>
          <a:bodyPr>
            <a:normAutofit fontScale="90000"/>
          </a:bodyPr>
          <a:lstStyle/>
          <a:p>
            <a:r>
              <a:rPr lang="en-US" dirty="0" smtClean="0"/>
              <a:t>Federal Agencies: </a:t>
            </a:r>
            <a:br>
              <a:rPr lang="en-US" dirty="0" smtClean="0"/>
            </a:br>
            <a:r>
              <a:rPr lang="en-US" dirty="0"/>
              <a:t>	</a:t>
            </a:r>
            <a:r>
              <a:rPr lang="en-US" dirty="0" smtClean="0"/>
              <a:t>	Protecting the Environment</a:t>
            </a:r>
            <a:endParaRPr lang="en-US" dirty="0"/>
          </a:p>
        </p:txBody>
      </p:sp>
      <p:sp>
        <p:nvSpPr>
          <p:cNvPr id="3" name="Content Placeholder 2"/>
          <p:cNvSpPr>
            <a:spLocks noGrp="1"/>
          </p:cNvSpPr>
          <p:nvPr>
            <p:ph idx="1"/>
          </p:nvPr>
        </p:nvSpPr>
        <p:spPr>
          <a:xfrm>
            <a:off x="304801" y="1676400"/>
            <a:ext cx="7543799" cy="5181600"/>
          </a:xfrm>
        </p:spPr>
        <p:txBody>
          <a:bodyPr>
            <a:normAutofit/>
          </a:bodyPr>
          <a:lstStyle/>
          <a:p>
            <a:r>
              <a:rPr lang="en-US" sz="3000" dirty="0" smtClean="0"/>
              <a:t>Environmental Protection Agency (EPA)</a:t>
            </a:r>
          </a:p>
          <a:p>
            <a:pPr lvl="1"/>
            <a:r>
              <a:rPr lang="en-US" sz="2600" dirty="0" smtClean="0"/>
              <a:t>Protect human health and our environment</a:t>
            </a:r>
          </a:p>
          <a:p>
            <a:pPr lvl="1"/>
            <a:r>
              <a:rPr lang="en-US" sz="2600" dirty="0" smtClean="0"/>
              <a:t>Responsibilities include monitoring and reducing air and water pollution, as well as hazardous waste disposal and recycling</a:t>
            </a:r>
          </a:p>
          <a:p>
            <a:pPr lvl="2"/>
            <a:r>
              <a:rPr lang="en-US" sz="2400" dirty="0" smtClean="0"/>
              <a:t>Pollution controls: diesel engines</a:t>
            </a:r>
          </a:p>
          <a:p>
            <a:pPr lvl="2"/>
            <a:r>
              <a:rPr lang="en-US" sz="2400" dirty="0" smtClean="0"/>
              <a:t>Acid rain, asbestos, lead poisoning, mercury, mold, ozone depletion, pesticides, radon</a:t>
            </a:r>
          </a:p>
          <a:p>
            <a:pPr lvl="2"/>
            <a:r>
              <a:rPr lang="en-US" sz="2400" dirty="0" smtClean="0"/>
              <a:t>Advertising practices: no longer allowed to place advertising leaflets on vehicles</a:t>
            </a:r>
          </a:p>
        </p:txBody>
      </p:sp>
      <p:pic>
        <p:nvPicPr>
          <p:cNvPr id="6146" name="Picture 2" descr="C:\Users\Keirsten\AppData\Local\Microsoft\Windows\Temporary Internet Files\Content.IE5\ZDATF60B\MP900442173[1].jpg"/>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086600" y="2133600"/>
            <a:ext cx="2436674"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1A3A0FA-C80D-4F95-B371-5E4284CAEB64}" type="slidenum">
              <a:rPr lang="en-US" smtClean="0"/>
              <a:t>9</a:t>
            </a:fld>
            <a:endParaRPr lang="en-US"/>
          </a:p>
        </p:txBody>
      </p:sp>
    </p:spTree>
    <p:extLst>
      <p:ext uri="{BB962C8B-B14F-4D97-AF65-F5344CB8AC3E}">
        <p14:creationId xmlns:p14="http://schemas.microsoft.com/office/powerpoint/2010/main" val="41291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602</TotalTime>
  <Words>1115</Words>
  <Application>Microsoft Office PowerPoint</Application>
  <PresentationFormat>On-screen Show (4:3)</PresentationFormat>
  <Paragraphs>169</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Perspective</vt:lpstr>
      <vt:lpstr>Government and Laws</vt:lpstr>
      <vt:lpstr>Role of Regulators</vt:lpstr>
      <vt:lpstr>Federal Agencies:    Protecting Consumers</vt:lpstr>
      <vt:lpstr>Federal Agencies:    Protecting Consumers</vt:lpstr>
      <vt:lpstr>Federal Agencies:    Protecting Workers</vt:lpstr>
      <vt:lpstr>Federal Agencies:    Protecting Workers</vt:lpstr>
      <vt:lpstr>Federal Agencies:    Protecting Investors</vt:lpstr>
      <vt:lpstr>Social Responsibility  and Business Ethics</vt:lpstr>
      <vt:lpstr>Federal Agencies:    Protecting the Environment</vt:lpstr>
      <vt:lpstr>PowerPoint Presentation</vt:lpstr>
      <vt:lpstr>Social Responsibility</vt:lpstr>
      <vt:lpstr>Social Responsibility</vt:lpstr>
      <vt:lpstr>Business Ethics</vt:lpstr>
      <vt:lpstr>Ethics in Consumerism</vt:lpstr>
      <vt:lpstr>Ethics in Marketing</vt:lpstr>
      <vt:lpstr>Ethics in Marketing</vt:lpstr>
      <vt:lpstr>Managerial and Personnel Issues</vt:lpstr>
      <vt:lpstr>Guidelines for Ethical Behavior</vt:lpstr>
      <vt:lpstr>Quick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and Laws</dc:title>
  <dc:creator>Keirsten</dc:creator>
  <cp:lastModifiedBy>Keirsten</cp:lastModifiedBy>
  <cp:revision>31</cp:revision>
  <cp:lastPrinted>2014-05-09T14:31:38Z</cp:lastPrinted>
  <dcterms:created xsi:type="dcterms:W3CDTF">2014-05-05T23:50:32Z</dcterms:created>
  <dcterms:modified xsi:type="dcterms:W3CDTF">2014-05-14T04:10:08Z</dcterms:modified>
</cp:coreProperties>
</file>